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5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6" r:id="rId11"/>
    <p:sldId id="287" r:id="rId12"/>
    <p:sldId id="290" r:id="rId13"/>
    <p:sldId id="288" r:id="rId14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1D8DF"/>
    <a:srgbClr val="C8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0" autoAdjust="0"/>
    <p:restoredTop sz="73308" autoAdjust="0"/>
  </p:normalViewPr>
  <p:slideViewPr>
    <p:cSldViewPr>
      <p:cViewPr varScale="1">
        <p:scale>
          <a:sx n="120" d="100"/>
          <a:sy n="120" d="100"/>
        </p:scale>
        <p:origin x="221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47ADD-9021-4B56-9704-593FA2B9207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44BF8-F11D-4543-936C-9F5A877149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87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день, уважаемые члены комиссии! Меня зовут Астахов Иван, и сегодня я представлю вам свой курсовой проект на тему «Создание интерактивной среды в трехмерном движке Unreal Engine 5». Научным руководителем данного проекта является Витюков Федор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Андреевич.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Целью моего исследования было создание островной интерактивной среды с использованием современных инструментов Unreal Engine 5. В процессе работы я решал ряд задач, таких как моделирование ландшафта, текстурирование, добавление элементов природы и симуляция физики воды. Давайте перейдем к деталям проекта.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84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Особое внимание было уделено созданию пирса и лодки. Пирс был смоделирован из отдельных досок, которые затем были собраны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единую модель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собственной коллизией, что добавило реалистичности взаимодействию с объектом.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79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Одной из ключевых задач была симуляция физики лодки на воде. Для этого я создал отдельный класс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BP_Boat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котором настроил параметры веса, плавучести и взаимодействия с водой. Инструмент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Buoyancy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позволил реализовать естественное поведение лодки на волнах. 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Изначально волны океана были слишком интенсивными, что приводило к переворачиванию лодки. После корректировки настроек водной поверхности удалось добиться стабильной и реалистичной симуляции.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8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ходе работы были успешно выполнены все поставленные задачи: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Создана островная территория с водным окружением.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Проведен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терраформинг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использованием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AlphaBrush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Добавлены текстуры и элементы природы через SmartMask.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Настроена физика лодки и водной поверхности.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проект демонстрирует возможности Unreal Engine 5 для создания интерактивных сред. В будущем планируется расширить функционал, добавив взаимодействие с объектами и более сложные физические эффекты.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Спасибо за внимание! Готов ответить на ваши вопросы.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0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Основная цель проекта — создание реалистичной интерактивной островной среды. Для этого были поставлены следующие задачи: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Создание территории, окруженной водной средой.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Формирование холмов и гор с помощью инструмента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AlphaBrush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Текстурирование поверхности с использованием SmartMask.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Размещение элементов природы, таких как деревья и камни.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Создание деревянного пирса и симуляция физики лодки на воде.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задачи позволили создать динамичную и визуально привлекательную среду, которую можно использовать в игровых или образовательных проектах.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6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базовой территории я использовал встроенные инструменты Unreal Engine 5. Начальный этап включал формирование макета поверхности, который затем был детально доработан: настроены размеры, сглажены углы и вытянуты участки ландшафта.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4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процесс позволил создать основу для дальнейшего терраформинга и добавления деталей. На слайде вы видите пример базового ландшафта, который стал отправной точкой для всех последующих действий.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1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Следующим шагом стало формирование рельефа. Встроенные инструменты Unreal Engine 5 не всегда позволяют достичь высокой реалистичности, поэтому для создания холмов и гор я использовал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AlphaBrush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Этот инструмент позволил применить уникальные паттерны, которые сделали ландшафт разнообразным и естественным.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показано, как с помощью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AlphaBrush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были созданы локальные высоты и низины, что придало сцене глубину и реализм.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highlight>
                <a:srgbClr val="FF0000"/>
              </a:highligh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4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текстурирования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поверхности я использовал SmartMask, а также создал собственный материал, имитирующий вулканический камень. Это потребовало дополнительной настройки параметров, таких как глубина, рельефность и отражение света.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того, на остров были добавлены деревья, трава и камни. SmartMask помог автоматизировать размещение растительности, учитывая рельеф местности. Это сделало сцену более живой и гармоничной.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22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данном слайде представлено меню взаимодействия с материалами, в конкретном случае, с созданным материалом</a:t>
            </a:r>
            <a:r>
              <a:rPr lang="ru-RU" baseline="0" dirty="0" smtClean="0"/>
              <a:t> </a:t>
            </a:r>
            <a:r>
              <a:rPr lang="en-US" baseline="0" dirty="0" smtClean="0"/>
              <a:t>Lava Stone. </a:t>
            </a:r>
            <a:r>
              <a:rPr lang="ru-RU" baseline="0" dirty="0" smtClean="0"/>
              <a:t>В </a:t>
            </a:r>
            <a:r>
              <a:rPr lang="en-US" baseline="0" dirty="0" smtClean="0"/>
              <a:t>Quixel Bridge </a:t>
            </a:r>
            <a:r>
              <a:rPr lang="ru-RU" baseline="0" dirty="0" smtClean="0"/>
              <a:t>не нашлось материала, который бы удовлетворял заявку быть похожим на вулканическую породу, поэтому требовалось создать нечто новое, на основе имеющихся или найденных сторонних материалов.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42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чтобы остров не выглядел пустым или не живым, было</a:t>
            </a:r>
            <a:r>
              <a:rPr lang="ru-RU" baseline="0" dirty="0" smtClean="0"/>
              <a:t> необходимо создать на нем растительность. Для упрощения данной задачи было принято решение </a:t>
            </a:r>
            <a:r>
              <a:rPr lang="ru-RU" baseline="0" dirty="0" smtClean="0"/>
              <a:t>работать с программным решением </a:t>
            </a:r>
            <a:r>
              <a:rPr lang="en-US" baseline="0" dirty="0" smtClean="0"/>
              <a:t>SmartMask.</a:t>
            </a:r>
            <a:r>
              <a:rPr lang="ru-RU" baseline="0" dirty="0" smtClean="0"/>
              <a:t> Благодаря настройке высот рельефа и угла наклона поверхности, возможно выделить только территорию ландшафта, не затрагивающую пляжную зону. Затем выбираются материалы, которые будут расставлены на данной местности и их распространенность, дабы симулировать густую растительность. Изначально, в целях улучшения производительности, у травы и деревьев есть несколько состояний графической модели, которые изменяются от дальности наблюдателя от наблюдаемого объекта. Дабы не было резкого перехода, эта предельная дальность </a:t>
            </a:r>
            <a:r>
              <a:rPr lang="ru-RU" baseline="0" smtClean="0"/>
              <a:t>была увеличена.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3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детализации среды я использовал модели из Quixel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такие как камни, ракушки и другие элементы. Инструмент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Foliage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позволил точечно разместить их на сцене. 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08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F77-F83F-4B7A-BC30-FB4C8B0C2E6D}" type="datetime1">
              <a:rPr lang="en-US" smtClean="0"/>
              <a:t>4/12/2025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3152CA5A-6682-53D6-7AD0-5034E484EC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06F32-FF44-4D02-A0DA-740A7ACE4701}" type="datetime1">
              <a:rPr lang="en-US" smtClean="0"/>
              <a:t>4/12/2025</a:t>
            </a:fld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9FDB2CF-C6C6-838B-A1F3-0E6E3C671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71AAB-9748-4352-89BC-2D6829189A04}" type="datetime1">
              <a:rPr lang="en-US" smtClean="0"/>
              <a:t>4/12/2025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D6CBE6AC-9507-1C8D-EDF6-1F62D72D7A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9450-8257-4AFA-AEDA-B66AA15BB2C9}" type="datetime1">
              <a:rPr lang="en-US" smtClean="0"/>
              <a:t>4/12/2025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8877E97-D741-D2D8-7981-CBCD2DFBD2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F9B47-F893-44A8-A979-42A19B9058C9}" type="datetime1">
              <a:rPr lang="en-US" smtClean="0"/>
              <a:t>4/12/2025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3B10FA-EB6E-CA6E-5D24-0182098530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5322" y="1236733"/>
            <a:ext cx="1377365" cy="982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121232"/>
            <a:ext cx="3915511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3687" y="540447"/>
            <a:ext cx="3662045" cy="1227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EA81-1057-47F2-BF74-B383739667C0}" type="datetime1">
              <a:rPr lang="en-US" smtClean="0"/>
              <a:t>4/12/2025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C86760B9-FEB4-2C0C-B39A-92A1039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003" cy="3456304"/>
            <a:chOff x="0" y="0"/>
            <a:chExt cx="4608003" cy="3456304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199" y="0"/>
              <a:ext cx="3646804" cy="33558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7942" y="2459321"/>
              <a:ext cx="775736" cy="9150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960495" cy="3456304"/>
            </a:xfrm>
            <a:custGeom>
              <a:avLst/>
              <a:gdLst/>
              <a:ahLst/>
              <a:cxnLst/>
              <a:rect l="l" t="t" r="r" b="b"/>
              <a:pathLst>
                <a:path w="3960495" h="3456304">
                  <a:moveTo>
                    <a:pt x="3960049" y="0"/>
                  </a:moveTo>
                  <a:lnTo>
                    <a:pt x="0" y="0"/>
                  </a:lnTo>
                  <a:lnTo>
                    <a:pt x="0" y="3456046"/>
                  </a:lnTo>
                  <a:lnTo>
                    <a:pt x="3240040" y="3456046"/>
                  </a:lnTo>
                  <a:lnTo>
                    <a:pt x="3960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32037" y="0"/>
              <a:ext cx="828040" cy="3456304"/>
            </a:xfrm>
            <a:custGeom>
              <a:avLst/>
              <a:gdLst/>
              <a:ahLst/>
              <a:cxnLst/>
              <a:rect l="l" t="t" r="r" b="b"/>
              <a:pathLst>
                <a:path w="828039" h="3456304">
                  <a:moveTo>
                    <a:pt x="828011" y="0"/>
                  </a:moveTo>
                  <a:lnTo>
                    <a:pt x="720008" y="0"/>
                  </a:lnTo>
                  <a:lnTo>
                    <a:pt x="0" y="3456046"/>
                  </a:lnTo>
                  <a:lnTo>
                    <a:pt x="108002" y="3456046"/>
                  </a:lnTo>
                  <a:lnTo>
                    <a:pt x="828011" y="0"/>
                  </a:lnTo>
                  <a:close/>
                </a:path>
              </a:pathLst>
            </a:custGeom>
            <a:solidFill>
              <a:srgbClr val="176CEA"/>
            </a:solidFill>
          </p:spPr>
          <p:txBody>
            <a:bodyPr wrap="square" lIns="0" tIns="0" rIns="0" bIns="0" rtlCol="0"/>
            <a:lstStyle/>
            <a:p>
              <a:endParaRPr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590" y="1008356"/>
            <a:ext cx="3084830" cy="5177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l">
              <a:lnSpc>
                <a:spcPct val="106700"/>
              </a:lnSpc>
              <a:spcBef>
                <a:spcPts val="20"/>
              </a:spcBef>
            </a:pPr>
            <a:r>
              <a:rPr lang="ru-RU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интерактивной среды в трехмерном движке </a:t>
            </a:r>
            <a:r>
              <a:rPr lang="en-GB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endParaRPr lang="ru-RU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60" y="2452394"/>
            <a:ext cx="2952890" cy="3302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Студент:		</a:t>
            </a:r>
            <a:r>
              <a:rPr lang="ru-RU" sz="10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Астахов И. М.</a:t>
            </a:r>
            <a:endParaRPr lang="en-US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Научный руководитель: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 Ф</a:t>
            </a:r>
            <a:r>
              <a:rPr lang="ru-RU" sz="10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А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5F9AD-D175-0F07-B4C8-47CD1BE2CD54}"/>
              </a:ext>
            </a:extLst>
          </p:cNvPr>
          <p:cNvSpPr txBox="1"/>
          <p:nvPr/>
        </p:nvSpPr>
        <p:spPr>
          <a:xfrm>
            <a:off x="9525" y="-18480"/>
            <a:ext cx="3895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«МОСКОВСКИЙ ГОСУДАРСТВЕННЫЙ ТЕХНИЧЕСКИЙ УНИВЕРСИТЕТ ИМЕНИ Н.Э.БАУМАНА»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(МГТУ им. Н.Э. Баумана)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B1766-4CE1-493D-F2BC-F8A621F74A9F}"/>
              </a:ext>
            </a:extLst>
          </p:cNvPr>
          <p:cNvSpPr txBox="1"/>
          <p:nvPr/>
        </p:nvSpPr>
        <p:spPr>
          <a:xfrm>
            <a:off x="1082377" y="3136122"/>
            <a:ext cx="91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Москва, 202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ru-RU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 пляж также были добавлены пирс и лодка, воссозданные по материалам из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Основа пирса создана уникальных досок, которые затем были переработаны в отдельную модель со своей коллизией.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9BE9059-308D-8102-09E1-09EAC1C8944D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algn="just">
              <a:spcBef>
                <a:spcPts val="90"/>
              </a:spcBef>
            </a:pPr>
            <a:r>
              <a:rPr lang="ru-RU" sz="12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0FF9C-5BF8-49DD-AEFA-CB03B8ECCD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плавучести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  <a:endParaRPr lang="ru-RU" sz="8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EDE2C424-BF3A-4444-8B15-C56312862290}"/>
              </a:ext>
            </a:extLst>
          </p:cNvPr>
          <p:cNvSpPr txBox="1"/>
          <p:nvPr/>
        </p:nvSpPr>
        <p:spPr>
          <a:xfrm>
            <a:off x="208412" y="2867994"/>
            <a:ext cx="1944238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Модель пирса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BC268819-4DC8-44E1-B268-7D6CAD4DC858}"/>
              </a:ext>
            </a:extLst>
          </p:cNvPr>
          <p:cNvSpPr txBox="1"/>
          <p:nvPr/>
        </p:nvSpPr>
        <p:spPr>
          <a:xfrm>
            <a:off x="2457449" y="2865698"/>
            <a:ext cx="194400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Пирс и лодка на локации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2" y="1657621"/>
            <a:ext cx="1944238" cy="1066568"/>
          </a:xfrm>
          <a:prstGeom prst="rect">
            <a:avLst/>
          </a:prstGeom>
        </p:spPr>
      </p:pic>
      <p:pic>
        <p:nvPicPr>
          <p:cNvPr id="4" name="Рисунок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657621"/>
            <a:ext cx="1944000" cy="1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674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11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Просто добавив на сцену лодку, она бы не имела движения и находилась в одной позиции, из-за отсутствия симуляции физики.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качестве решения этой проблемы был использован инструмент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Buoyancy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Для его использования модель лодки была выделена в отдельный класс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BP_Boat. 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нем для данной модели был добавлен вес, настроено физическое взаимодействие с окружающим миром и созданы понтоны, на которых будет держаться данная лодка.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A49179F-EE95-8E6B-B836-10366DB7F958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9F1FC-F17A-4434-8FE5-AFCEFDF76162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</a:t>
            </a: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плавучести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  <a:endParaRPr lang="ru-RU" sz="8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A0C6E596-D8B5-4D88-83CD-CA91F204D2DB}"/>
              </a:ext>
            </a:extLst>
          </p:cNvPr>
          <p:cNvSpPr txBox="1"/>
          <p:nvPr/>
        </p:nvSpPr>
        <p:spPr>
          <a:xfrm>
            <a:off x="1114422" y="3012585"/>
            <a:ext cx="238125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Внутренний вид класса </a:t>
            </a:r>
            <a:r>
              <a:rPr lang="en-US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BP_Boat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3" y="1723982"/>
            <a:ext cx="2381250" cy="128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969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 создании водной глади вокруг острова был выбран океан с настройками по умолчанию. С такими настройками, волны были слишком сильны и от того лодка переворачивалась. </a:t>
            </a:r>
          </a:p>
          <a:p>
            <a:pPr indent="0" algn="just">
              <a:buNone/>
            </a:pP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изменения данной переменной были созданы новые настройки мирового океана, при которых была уменьшена высота волн и их периодичность.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053286" y="2949575"/>
            <a:ext cx="256067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Обновленный набор настроек для океана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Заключение</a:t>
            </a:r>
            <a:endParaRPr lang="ru-RU" sz="8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85" y="1548430"/>
            <a:ext cx="2560677" cy="13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352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 выполнении этой работы были решены следующие задачи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Была создана территория, окруженная водной средой.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 произведен </a:t>
            </a:r>
            <a:r>
              <a:rPr lang="ru-RU" sz="900" dirty="0" err="1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терраформинг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с помощью инструмента </a:t>
            </a:r>
            <a:r>
              <a:rPr lang="en-US" sz="900" dirty="0" err="1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AphaBrush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900" dirty="0" smtClean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Были добавлены текстуры с помощью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SmartMask, 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 также создан и настроен новый материал.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Добавлены элементы ландшафта в виде растительности, была произведена декомпиляция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 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настройка данного инструмента под данную задачу. Также, для разнообразия, было добавлено разнообразие камней и ракушек на пляже.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 создан пирс, выделен в отдельную модель и был обработан, для создания коллизии объекта. Создан отдельный класс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BP_Boat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настроена плавучесть модели, была проведена работа с окружающим миром, для добавления реалистичности сцены.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287470-9AC8-88C4-F9CE-38A5A11F796A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Заключение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EA94F-7216-4C4E-9D00-1C8B080596F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Заключение</a:t>
            </a:r>
            <a:endParaRPr lang="ru-RU" sz="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5900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17271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Основной целью исследования является создание 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островной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интерактивной среды 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трехмерном движке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Задачи: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ru-RU" sz="900" dirty="0"/>
              <a:t>Создать территорию, окруженную водной </a:t>
            </a:r>
            <a:r>
              <a:rPr lang="ru-RU" sz="900" dirty="0" smtClean="0"/>
              <a:t>средой.</a:t>
            </a:r>
            <a:endParaRPr lang="ru-RU" sz="900" dirty="0"/>
          </a:p>
          <a:p>
            <a:pPr marL="228600" lvl="0" indent="-228600">
              <a:buFont typeface="+mj-lt"/>
              <a:buAutoNum type="arabicPeriod"/>
            </a:pPr>
            <a:r>
              <a:rPr lang="ru-RU" sz="900" dirty="0"/>
              <a:t>Добавление холмов и гор с помощью </a:t>
            </a:r>
            <a:r>
              <a:rPr lang="en-US" sz="900" dirty="0" smtClean="0"/>
              <a:t>AlphaBrushes</a:t>
            </a:r>
            <a:r>
              <a:rPr lang="ru-RU" sz="90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900" dirty="0"/>
              <a:t>Провести текстурирование поверхности с помощью </a:t>
            </a:r>
            <a:r>
              <a:rPr lang="en-US" sz="900" dirty="0" smtClean="0"/>
              <a:t>SmartMask</a:t>
            </a:r>
            <a:r>
              <a:rPr lang="ru-RU" sz="90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900" dirty="0"/>
              <a:t>Разместить элементы природы, используя </a:t>
            </a:r>
            <a:r>
              <a:rPr lang="en-GB" sz="900" dirty="0" smtClean="0"/>
              <a:t>SmartMask</a:t>
            </a:r>
            <a:r>
              <a:rPr lang="ru-RU" sz="90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900" dirty="0"/>
              <a:t>Создание деревянного пирса и симуляция физики лодки на </a:t>
            </a:r>
            <a:r>
              <a:rPr lang="ru-RU" sz="900" dirty="0" smtClean="0"/>
              <a:t>воде.</a:t>
            </a:r>
            <a:endParaRPr lang="ru-RU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80C0D-33AD-4592-9599-3AFA09E6DCCB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9895383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</a:t>
            </a:r>
            <a:r>
              <a:rPr lang="ru" sz="12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территории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территории происходит с помощью внутренних инструментов движка </a:t>
            </a:r>
            <a:r>
              <a:rPr lang="en-US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и подключения внутренних плагинов.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885824" y="2949575"/>
            <a:ext cx="283845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Пример </a:t>
            </a:r>
            <a:r>
              <a:rPr lang="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созданой поверхностив </a:t>
            </a:r>
            <a:r>
              <a:rPr lang="en-US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D8A91-9E2D-4645-B04A-F010166C4406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1265365"/>
            <a:ext cx="2838450" cy="168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78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</a:t>
            </a: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территории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После создания макета поверхности, 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начинается более детальная настройка размеров получившегося объекта, сглаживание углов и вытягивание получившейся заготовки.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933450" y="295960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Вытягивание базового ландшафта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C7BC9-5024-4AB5-BC46-42926ADA9A3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357661"/>
            <a:ext cx="2743200" cy="15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7820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Внешний инструментарий не позволяет создать приближенный к реализму ландшафт с вулканами, поэтому были использованы внутренние функции.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данного терраформинга использовался уникальный паттерн </a:t>
            </a:r>
            <a:r>
              <a:rPr lang="en-US" sz="900" dirty="0" err="1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AlphaBrush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который позволил разнообразить внешний вид.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90182-E198-4402-BDA7-F61BD9510848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A8672009-5A2E-42E3-BD93-DBFE853D323F}"/>
              </a:ext>
            </a:extLst>
          </p:cNvPr>
          <p:cNvSpPr txBox="1"/>
          <p:nvPr/>
        </p:nvSpPr>
        <p:spPr>
          <a:xfrm>
            <a:off x="1162049" y="3025775"/>
            <a:ext cx="2438399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локальных высот и низин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510021"/>
            <a:ext cx="2438399" cy="14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4330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41655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endParaRPr lang="ru-RU"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добавления текстур также был использован сторонний инструментарий, но так как он скуден и не подходит по оформлени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ю, был создан материал, который удовлетворял запрос на схожесть с вулканическим камнем.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EB525-A530-48B4-BB61-AA55309ABA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04A956B8-6FF2-41F1-A351-D28BDF7020CE}"/>
              </a:ext>
            </a:extLst>
          </p:cNvPr>
          <p:cNvSpPr txBox="1"/>
          <p:nvPr/>
        </p:nvSpPr>
        <p:spPr>
          <a:xfrm>
            <a:off x="908093" y="297711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 текстур после их </a:t>
            </a: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добавления и замены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518504"/>
            <a:ext cx="1710530" cy="13190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518504"/>
            <a:ext cx="1449976" cy="13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8754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Одной из задач, решенной с помощью программного подхода, стала настройка созданного материала. Доработка глубины, рельефности, небольших отсветов от солнечных лучей.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936B-D355-4022-B888-53C17EA44D7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плавучести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3" name="Google Shape;74;p15">
            <a:extLst>
              <a:ext uri="{FF2B5EF4-FFF2-40B4-BE49-F238E27FC236}">
                <a16:creationId xmlns:a16="http://schemas.microsoft.com/office/drawing/2014/main" id="{4AFA58F2-3126-473A-A0E5-8E13B5FDC132}"/>
              </a:ext>
            </a:extLst>
          </p:cNvPr>
          <p:cNvSpPr txBox="1"/>
          <p:nvPr/>
        </p:nvSpPr>
        <p:spPr>
          <a:xfrm>
            <a:off x="1038224" y="2949575"/>
            <a:ext cx="253365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4" y="1463066"/>
            <a:ext cx="2533650" cy="13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583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Дабы тропический остров начал выглядеть соответственно своему названию, на нем должна появится растительность.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Траву и деревья, как и другой декор, можно добавить несколькими путями. Изначально будет использоваться настройка и создание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которая определит, соответствует ли расположение растительности рельефу местности, или же нет.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4DB4-6A42-4D62-BEAE-BD9694F98E37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плавучести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D48887A2-DA8A-4E0A-AA13-70F372E2A3EC}"/>
              </a:ext>
            </a:extLst>
          </p:cNvPr>
          <p:cNvSpPr txBox="1"/>
          <p:nvPr/>
        </p:nvSpPr>
        <p:spPr>
          <a:xfrm>
            <a:off x="71057" y="2971140"/>
            <a:ext cx="2074332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</a:t>
            </a: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 </a:t>
            </a: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травы 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763C9DA7-DC61-4EE3-8B5F-35E61024B843}"/>
              </a:ext>
            </a:extLst>
          </p:cNvPr>
          <p:cNvSpPr txBox="1"/>
          <p:nvPr/>
        </p:nvSpPr>
        <p:spPr>
          <a:xfrm>
            <a:off x="2264109" y="2969308"/>
            <a:ext cx="2074333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</a:t>
            </a:r>
            <a:r>
              <a:rPr lang="en-US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09" y="1806575"/>
            <a:ext cx="2074333" cy="1122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" y="1806575"/>
            <a:ext cx="2074333" cy="11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908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</a:t>
            </a:r>
            <a:r>
              <a:rPr lang="ru-RU" sz="12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внешних атрибутов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D58843-C2BF-4F09-AACC-F2A93DA5A18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плавучести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F7287-63C0-4521-8921-91AD8A0A45A7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Следующим шагом необходимо 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внешние детали, такие как камни и ракушки. Для этого были использованы материалы из встроенной площадки </a:t>
            </a:r>
            <a:r>
              <a:rPr lang="en-US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есть внутренний инструмент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Foliage, 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который позволяет точечно добавить новый модели на сцену.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46FD409B-E197-4649-80FA-6A1B1BB1C86F}"/>
              </a:ext>
            </a:extLst>
          </p:cNvPr>
          <p:cNvSpPr txBox="1"/>
          <p:nvPr/>
        </p:nvSpPr>
        <p:spPr>
          <a:xfrm>
            <a:off x="860648" y="2921499"/>
            <a:ext cx="82522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Раздел </a:t>
            </a:r>
            <a:r>
              <a:rPr lang="en-US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Foliage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15D8C9C3-8C71-4A9F-BD90-DABEC20839DF}"/>
              </a:ext>
            </a:extLst>
          </p:cNvPr>
          <p:cNvSpPr txBox="1"/>
          <p:nvPr/>
        </p:nvSpPr>
        <p:spPr>
          <a:xfrm>
            <a:off x="2228850" y="2912229"/>
            <a:ext cx="209099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Добавленные модели на сцене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1668158"/>
            <a:ext cx="2090991" cy="11600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8" y="1613377"/>
            <a:ext cx="825224" cy="126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411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29595</TotalTime>
  <Words>1671</Words>
  <Application>Microsoft Office PowerPoint</Application>
  <PresentationFormat>Произвольный</PresentationFormat>
  <Paragraphs>129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Tahoma</vt:lpstr>
      <vt:lpstr>Times New Roman</vt:lpstr>
      <vt:lpstr>Verdana</vt:lpstr>
      <vt:lpstr>Office Theme</vt:lpstr>
      <vt:lpstr>Создание интерактивной среды в трехмерном движке Unreal Engine 5</vt:lpstr>
      <vt:lpstr>Постановка задачи</vt:lpstr>
      <vt:lpstr>Создание территории</vt:lpstr>
      <vt:lpstr>Создание территории</vt:lpstr>
      <vt:lpstr>Добавление холмов и гор</vt:lpstr>
      <vt:lpstr>Добавление текстур и декора</vt:lpstr>
      <vt:lpstr>Добавление текстур и декора</vt:lpstr>
      <vt:lpstr>Добавление текстур и декора</vt:lpstr>
      <vt:lpstr>Настройка внешних атрибутов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@Название темы, раскрывающее всю  глубину замысла@</dc:title>
  <dc:subject>@Название темы, раскрывающее всю глубину замысла@</dc:subject>
  <dc:creator>ASUS</dc:creator>
  <cp:lastModifiedBy>ASUS</cp:lastModifiedBy>
  <cp:revision>326</cp:revision>
  <cp:lastPrinted>2023-06-04T12:49:29Z</cp:lastPrinted>
  <dcterms:created xsi:type="dcterms:W3CDTF">2022-05-21T19:07:15Z</dcterms:created>
  <dcterms:modified xsi:type="dcterms:W3CDTF">2025-04-12T09:33:10Z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2022-02-17T00:00:00Z</vt:filetime>
  </property>
  <property fmtid="{D5CDD505-2E9C-101B-9397-08002B2CF9AE}" pid="3" name="Creator">
    <vt:lpwstr>This is MiKTeX-pdfTeX 4.10.0 (1.40.24)</vt:lpwstr>
  </property>
  <property fmtid="{D5CDD505-2E9C-101B-9397-08002B2CF9AE}" pid="4" name="LastSaved">
    <vt:filetime>2022-05-21T00:00:00Z</vt:filetime>
  </property>
</Properties>
</file>